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60" r:id="rId2"/>
    <p:sldId id="261" r:id="rId3"/>
    <p:sldId id="262" r:id="rId4"/>
    <p:sldId id="263" r:id="rId5"/>
    <p:sldId id="264" r:id="rId6"/>
    <p:sldId id="265"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4" d="100"/>
          <a:sy n="84" d="100"/>
        </p:scale>
        <p:origin x="60" y="336"/>
      </p:cViewPr>
      <p:guideLst/>
    </p:cSldViewPr>
  </p:slideViewPr>
  <p:notesTextViewPr>
    <p:cViewPr>
      <p:scale>
        <a:sx n="1" d="1"/>
        <a:sy n="1" d="1"/>
      </p:scale>
      <p:origin x="0" y="0"/>
    </p:cViewPr>
  </p:notesTextViewPr>
  <p:notesViewPr>
    <p:cSldViewPr snapToGrid="0">
      <p:cViewPr varScale="1">
        <p:scale>
          <a:sx n="69" d="100"/>
          <a:sy n="69" d="100"/>
        </p:scale>
        <p:origin x="2412"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3180D2A4-641F-45E6-AF8C-F86085D156E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a:extLst>
              <a:ext uri="{FF2B5EF4-FFF2-40B4-BE49-F238E27FC236}">
                <a16:creationId xmlns:a16="http://schemas.microsoft.com/office/drawing/2014/main" id="{137D0928-8AFD-4C2F-83B1-41F991E229E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2575D9-6C48-44F8-B2DF-0E0FCAAD84BE}" type="datetimeFigureOut">
              <a:rPr lang="en-US" smtClean="0"/>
              <a:t>4/23/2018</a:t>
            </a:fld>
            <a:endParaRPr lang="en-US"/>
          </a:p>
        </p:txBody>
      </p:sp>
      <p:sp>
        <p:nvSpPr>
          <p:cNvPr id="4" name="Θέση υποσέλιδου 3">
            <a:extLst>
              <a:ext uri="{FF2B5EF4-FFF2-40B4-BE49-F238E27FC236}">
                <a16:creationId xmlns:a16="http://schemas.microsoft.com/office/drawing/2014/main" id="{42589280-6CBB-43CB-8B6E-6FD56CEBBEB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Θέση αριθμού διαφάνειας 4">
            <a:extLst>
              <a:ext uri="{FF2B5EF4-FFF2-40B4-BE49-F238E27FC236}">
                <a16:creationId xmlns:a16="http://schemas.microsoft.com/office/drawing/2014/main" id="{5A522B4E-6DC8-49FA-8F35-FBFBC12DE78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85B380-5FFC-47E1-A3F9-372FA9E2188D}" type="slidenum">
              <a:rPr lang="en-US" smtClean="0"/>
              <a:t>‹#›</a:t>
            </a:fld>
            <a:endParaRPr lang="en-US"/>
          </a:p>
        </p:txBody>
      </p:sp>
    </p:spTree>
    <p:extLst>
      <p:ext uri="{BB962C8B-B14F-4D97-AF65-F5344CB8AC3E}">
        <p14:creationId xmlns:p14="http://schemas.microsoft.com/office/powerpoint/2010/main" val="28862126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999BEA-BA81-4589-B816-9C826448A226}" type="datetimeFigureOut">
              <a:rPr lang="en-US" smtClean="0"/>
              <a:t>4/23/2018</a:t>
            </a:fld>
            <a:endParaRPr lang="en-US"/>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71A862-8458-456E-87B1-3671BF11616A}" type="slidenum">
              <a:rPr lang="en-US" smtClean="0"/>
              <a:t>‹#›</a:t>
            </a:fld>
            <a:endParaRPr lang="en-US"/>
          </a:p>
        </p:txBody>
      </p:sp>
    </p:spTree>
    <p:extLst>
      <p:ext uri="{BB962C8B-B14F-4D97-AF65-F5344CB8AC3E}">
        <p14:creationId xmlns:p14="http://schemas.microsoft.com/office/powerpoint/2010/main" val="76187218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2AC72244-2486-49A5-B76E-1097EC9E5EE2}" type="datetime1">
              <a:rPr lang="en-US" smtClean="0"/>
              <a:t>4/23/2018</a:t>
            </a:fld>
            <a:endParaRPr lang="en-US"/>
          </a:p>
        </p:txBody>
      </p:sp>
      <p:sp>
        <p:nvSpPr>
          <p:cNvPr id="5" name="Footer Placeholder 4"/>
          <p:cNvSpPr>
            <a:spLocks noGrp="1"/>
          </p:cNvSpPr>
          <p:nvPr>
            <p:ph type="ftr" sz="quarter" idx="11"/>
          </p:nvPr>
        </p:nvSpPr>
        <p:spPr/>
        <p:txBody>
          <a:bodyPr/>
          <a:lstStyle/>
          <a:p>
            <a:r>
              <a:rPr lang="el-GR"/>
              <a:t>Η Βαρύτητα</a:t>
            </a:r>
            <a:endParaRPr lang="en-US"/>
          </a:p>
        </p:txBody>
      </p:sp>
      <p:sp>
        <p:nvSpPr>
          <p:cNvPr id="6" name="Slide Number Placeholder 5"/>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23698241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521F9FB5-97F8-4A3C-8538-9160C5CD1BEC}" type="datetime1">
              <a:rPr lang="en-US" smtClean="0"/>
              <a:t>4/23/2018</a:t>
            </a:fld>
            <a:endParaRPr lang="en-US"/>
          </a:p>
        </p:txBody>
      </p:sp>
      <p:sp>
        <p:nvSpPr>
          <p:cNvPr id="6" name="Footer Placeholder 5"/>
          <p:cNvSpPr>
            <a:spLocks noGrp="1"/>
          </p:cNvSpPr>
          <p:nvPr>
            <p:ph type="ftr" sz="quarter" idx="11"/>
          </p:nvPr>
        </p:nvSpPr>
        <p:spPr/>
        <p:txBody>
          <a:bodyPr/>
          <a:lstStyle/>
          <a:p>
            <a:r>
              <a:rPr lang="el-GR"/>
              <a:t>Η Βαρύτητα</a:t>
            </a:r>
            <a:endParaRPr lang="en-US"/>
          </a:p>
        </p:txBody>
      </p:sp>
      <p:sp>
        <p:nvSpPr>
          <p:cNvPr id="7" name="Slide Number Placeholder 6"/>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542431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84117F2E-26C7-43AB-9E52-06884018E2EF}" type="datetime1">
              <a:rPr lang="en-US" smtClean="0"/>
              <a:t>4/23/2018</a:t>
            </a:fld>
            <a:endParaRPr lang="en-US"/>
          </a:p>
        </p:txBody>
      </p:sp>
      <p:sp>
        <p:nvSpPr>
          <p:cNvPr id="6" name="Footer Placeholder 5"/>
          <p:cNvSpPr>
            <a:spLocks noGrp="1"/>
          </p:cNvSpPr>
          <p:nvPr>
            <p:ph type="ftr" sz="quarter" idx="11"/>
          </p:nvPr>
        </p:nvSpPr>
        <p:spPr/>
        <p:txBody>
          <a:bodyPr/>
          <a:lstStyle/>
          <a:p>
            <a:r>
              <a:rPr lang="el-GR"/>
              <a:t>Η Βαρύτητα</a:t>
            </a:r>
            <a:endParaRPr lang="en-US"/>
          </a:p>
        </p:txBody>
      </p:sp>
      <p:sp>
        <p:nvSpPr>
          <p:cNvPr id="7" name="Slide Number Placeholder 6"/>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3521533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l-GR"/>
              <a:t>Κάντε κλικ για να επεξεργαστείτε τον τίτλο υποδείγματος</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90C3FAD3-1693-46B6-BE36-67CE3A2225AA}" type="datetime1">
              <a:rPr lang="en-US" smtClean="0"/>
              <a:t>4/23/2018</a:t>
            </a:fld>
            <a:endParaRPr lang="en-US"/>
          </a:p>
        </p:txBody>
      </p:sp>
      <p:sp>
        <p:nvSpPr>
          <p:cNvPr id="6" name="Footer Placeholder 5"/>
          <p:cNvSpPr>
            <a:spLocks noGrp="1"/>
          </p:cNvSpPr>
          <p:nvPr>
            <p:ph type="ftr" sz="quarter" idx="11"/>
          </p:nvPr>
        </p:nvSpPr>
        <p:spPr/>
        <p:txBody>
          <a:bodyPr/>
          <a:lstStyle/>
          <a:p>
            <a:r>
              <a:rPr lang="el-GR"/>
              <a:t>Η Βαρύτητα</a:t>
            </a:r>
            <a:endParaRPr lang="en-US"/>
          </a:p>
        </p:txBody>
      </p:sp>
      <p:sp>
        <p:nvSpPr>
          <p:cNvPr id="7" name="Slide Number Placeholder 6"/>
          <p:cNvSpPr>
            <a:spLocks noGrp="1"/>
          </p:cNvSpPr>
          <p:nvPr>
            <p:ph type="sldNum" sz="quarter" idx="12"/>
          </p:nvPr>
        </p:nvSpPr>
        <p:spPr/>
        <p:txBody>
          <a:bodyPr/>
          <a:lstStyle/>
          <a:p>
            <a:fld id="{517FC834-519A-4811-904D-A8E4B8F9B480}"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2800600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622A58C-2FDC-41E2-9B2C-7D56605EB97F}" type="datetime1">
              <a:rPr lang="en-US" smtClean="0"/>
              <a:t>4/23/2018</a:t>
            </a:fld>
            <a:endParaRPr lang="en-US"/>
          </a:p>
        </p:txBody>
      </p:sp>
      <p:sp>
        <p:nvSpPr>
          <p:cNvPr id="6" name="Footer Placeholder 5"/>
          <p:cNvSpPr>
            <a:spLocks noGrp="1"/>
          </p:cNvSpPr>
          <p:nvPr>
            <p:ph type="ftr" sz="quarter" idx="11"/>
          </p:nvPr>
        </p:nvSpPr>
        <p:spPr/>
        <p:txBody>
          <a:bodyPr/>
          <a:lstStyle/>
          <a:p>
            <a:r>
              <a:rPr lang="el-GR"/>
              <a:t>Η Βαρύτητα</a:t>
            </a:r>
            <a:endParaRPr lang="en-US"/>
          </a:p>
        </p:txBody>
      </p:sp>
      <p:sp>
        <p:nvSpPr>
          <p:cNvPr id="7" name="Slide Number Placeholder 6"/>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1555738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ήλες">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l-GR"/>
              <a:t>Κάντε κλικ για να επεξεργαστείτε τον τίτλο υποδείγματος</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3" name="Date Placeholder 2"/>
          <p:cNvSpPr>
            <a:spLocks noGrp="1"/>
          </p:cNvSpPr>
          <p:nvPr>
            <p:ph type="dt" sz="half" idx="10"/>
          </p:nvPr>
        </p:nvSpPr>
        <p:spPr/>
        <p:txBody>
          <a:bodyPr/>
          <a:lstStyle/>
          <a:p>
            <a:fld id="{C15D54A4-593C-44B2-84F3-A51EDE6A0114}" type="datetime1">
              <a:rPr lang="en-US" smtClean="0"/>
              <a:t>4/23/2018</a:t>
            </a:fld>
            <a:endParaRPr lang="en-US"/>
          </a:p>
        </p:txBody>
      </p:sp>
      <p:sp>
        <p:nvSpPr>
          <p:cNvPr id="4" name="Footer Placeholder 3"/>
          <p:cNvSpPr>
            <a:spLocks noGrp="1"/>
          </p:cNvSpPr>
          <p:nvPr>
            <p:ph type="ftr" sz="quarter" idx="11"/>
          </p:nvPr>
        </p:nvSpPr>
        <p:spPr/>
        <p:txBody>
          <a:bodyPr/>
          <a:lstStyle/>
          <a:p>
            <a:r>
              <a:rPr lang="el-GR"/>
              <a:t>Η Βαρύτητα</a:t>
            </a:r>
            <a:endParaRPr lang="en-US"/>
          </a:p>
        </p:txBody>
      </p:sp>
      <p:sp>
        <p:nvSpPr>
          <p:cNvPr id="5" name="Slide Number Placeholder 4"/>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3788222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l-GR"/>
              <a:t>Κάντε κλικ για να επεξεργαστείτε τον τίτλο υποδείγματος</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3" name="Date Placeholder 2"/>
          <p:cNvSpPr>
            <a:spLocks noGrp="1"/>
          </p:cNvSpPr>
          <p:nvPr>
            <p:ph type="dt" sz="half" idx="10"/>
          </p:nvPr>
        </p:nvSpPr>
        <p:spPr/>
        <p:txBody>
          <a:bodyPr/>
          <a:lstStyle/>
          <a:p>
            <a:fld id="{C29B0608-B9B8-465B-9558-38BBB9ACF54B}" type="datetime1">
              <a:rPr lang="en-US" smtClean="0"/>
              <a:t>4/23/2018</a:t>
            </a:fld>
            <a:endParaRPr lang="en-US"/>
          </a:p>
        </p:txBody>
      </p:sp>
      <p:sp>
        <p:nvSpPr>
          <p:cNvPr id="4" name="Footer Placeholder 3"/>
          <p:cNvSpPr>
            <a:spLocks noGrp="1"/>
          </p:cNvSpPr>
          <p:nvPr>
            <p:ph type="ftr" sz="quarter" idx="11"/>
          </p:nvPr>
        </p:nvSpPr>
        <p:spPr/>
        <p:txBody>
          <a:bodyPr/>
          <a:lstStyle/>
          <a:p>
            <a:r>
              <a:rPr lang="el-GR"/>
              <a:t>Η Βαρύτητα</a:t>
            </a:r>
            <a:endParaRPr lang="en-US"/>
          </a:p>
        </p:txBody>
      </p:sp>
      <p:sp>
        <p:nvSpPr>
          <p:cNvPr id="5" name="Slide Number Placeholder 4"/>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17629373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5B636842-5219-4BFD-99AD-C5626386305D}" type="datetime1">
              <a:rPr lang="en-US" smtClean="0"/>
              <a:t>4/23/2018</a:t>
            </a:fld>
            <a:endParaRPr lang="en-US"/>
          </a:p>
        </p:txBody>
      </p:sp>
      <p:sp>
        <p:nvSpPr>
          <p:cNvPr id="5" name="Footer Placeholder 4"/>
          <p:cNvSpPr>
            <a:spLocks noGrp="1"/>
          </p:cNvSpPr>
          <p:nvPr>
            <p:ph type="ftr" sz="quarter" idx="11"/>
          </p:nvPr>
        </p:nvSpPr>
        <p:spPr/>
        <p:txBody>
          <a:bodyPr/>
          <a:lstStyle/>
          <a:p>
            <a:r>
              <a:rPr lang="el-GR"/>
              <a:t>Η Βαρύτητα</a:t>
            </a:r>
            <a:endParaRPr lang="en-US"/>
          </a:p>
        </p:txBody>
      </p:sp>
      <p:sp>
        <p:nvSpPr>
          <p:cNvPr id="6" name="Slide Number Placeholder 5"/>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26152765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0F6B85C9-AB84-4F0F-93DD-698A54AFEC84}" type="datetime1">
              <a:rPr lang="en-US" smtClean="0"/>
              <a:t>4/23/2018</a:t>
            </a:fld>
            <a:endParaRPr lang="en-US"/>
          </a:p>
        </p:txBody>
      </p:sp>
      <p:sp>
        <p:nvSpPr>
          <p:cNvPr id="5" name="Footer Placeholder 4"/>
          <p:cNvSpPr>
            <a:spLocks noGrp="1"/>
          </p:cNvSpPr>
          <p:nvPr>
            <p:ph type="ftr" sz="quarter" idx="11"/>
          </p:nvPr>
        </p:nvSpPr>
        <p:spPr/>
        <p:txBody>
          <a:bodyPr/>
          <a:lstStyle/>
          <a:p>
            <a:r>
              <a:rPr lang="el-GR"/>
              <a:t>Η Βαρύτητα</a:t>
            </a:r>
            <a:endParaRPr lang="en-US"/>
          </a:p>
        </p:txBody>
      </p:sp>
      <p:sp>
        <p:nvSpPr>
          <p:cNvPr id="6" name="Slide Number Placeholder 5"/>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3912882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1678193" y="7993"/>
            <a:ext cx="10513808" cy="1158655"/>
          </a:xfrm>
          <a:effectLst>
            <a:outerShdw blurRad="914400" dist="393700" dir="21540000" sx="110000" sy="110000" algn="ctr" rotWithShape="0">
              <a:srgbClr val="000000">
                <a:alpha val="84000"/>
              </a:srgbClr>
            </a:outerShdw>
          </a:effectLst>
        </p:spPr>
        <p:txBody>
          <a:bodyPr/>
          <a:lstStyle/>
          <a:p>
            <a:r>
              <a:rPr lang="el-GR" dirty="0"/>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1065871" y="1423653"/>
            <a:ext cx="10353762" cy="4010694"/>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endParaRPr lang="en-US" dirty="0"/>
          </a:p>
        </p:txBody>
      </p:sp>
      <p:sp>
        <p:nvSpPr>
          <p:cNvPr id="4" name="Date Placeholder 3"/>
          <p:cNvSpPr>
            <a:spLocks noGrp="1"/>
          </p:cNvSpPr>
          <p:nvPr>
            <p:ph type="dt" sz="half" idx="10"/>
          </p:nvPr>
        </p:nvSpPr>
        <p:spPr>
          <a:xfrm>
            <a:off x="8382929" y="6336905"/>
            <a:ext cx="2743200" cy="365125"/>
          </a:xfrm>
        </p:spPr>
        <p:txBody>
          <a:bodyPr/>
          <a:lstStyle/>
          <a:p>
            <a:fld id="{2DF3C049-E132-4735-AC0D-6A71AB22186C}" type="datetime1">
              <a:rPr lang="en-US" smtClean="0"/>
              <a:t>4/23/2018</a:t>
            </a:fld>
            <a:endParaRPr lang="en-US"/>
          </a:p>
        </p:txBody>
      </p:sp>
      <p:sp>
        <p:nvSpPr>
          <p:cNvPr id="5" name="Footer Placeholder 4"/>
          <p:cNvSpPr>
            <a:spLocks noGrp="1"/>
          </p:cNvSpPr>
          <p:nvPr>
            <p:ph type="ftr" sz="quarter" idx="11"/>
          </p:nvPr>
        </p:nvSpPr>
        <p:spPr>
          <a:xfrm>
            <a:off x="1065871" y="6459975"/>
            <a:ext cx="1644407" cy="365125"/>
          </a:xfrm>
        </p:spPr>
        <p:txBody>
          <a:bodyPr/>
          <a:lstStyle/>
          <a:p>
            <a:r>
              <a:rPr lang="el-GR" dirty="0"/>
              <a:t>Η </a:t>
            </a:r>
            <a:r>
              <a:rPr lang="el-GR" sz="2000" dirty="0"/>
              <a:t>Βαρύτητα</a:t>
            </a:r>
            <a:endParaRPr lang="en-US" sz="2000" dirty="0"/>
          </a:p>
        </p:txBody>
      </p:sp>
      <p:sp>
        <p:nvSpPr>
          <p:cNvPr id="6" name="Slide Number Placeholder 5"/>
          <p:cNvSpPr>
            <a:spLocks noGrp="1"/>
          </p:cNvSpPr>
          <p:nvPr>
            <p:ph type="sldNum" sz="quarter" idx="12"/>
          </p:nvPr>
        </p:nvSpPr>
        <p:spPr>
          <a:xfrm>
            <a:off x="11267556" y="6336906"/>
            <a:ext cx="753545" cy="365125"/>
          </a:xfrm>
        </p:spPr>
        <p:txBody>
          <a:bodyPr/>
          <a:lstStyle/>
          <a:p>
            <a:fld id="{517FC834-519A-4811-904D-A8E4B8F9B480}" type="slidenum">
              <a:rPr lang="en-US" smtClean="0"/>
              <a:t>‹#›</a:t>
            </a:fld>
            <a:endParaRPr lang="en-US" dirty="0"/>
          </a:p>
        </p:txBody>
      </p:sp>
    </p:spTree>
    <p:extLst>
      <p:ext uri="{BB962C8B-B14F-4D97-AF65-F5344CB8AC3E}">
        <p14:creationId xmlns:p14="http://schemas.microsoft.com/office/powerpoint/2010/main" val="39476935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2C349E49-23FA-4DBE-A4C8-C4315E81E53C}" type="datetime1">
              <a:rPr lang="en-US" smtClean="0"/>
              <a:t>4/23/2018</a:t>
            </a:fld>
            <a:endParaRPr lang="en-US"/>
          </a:p>
        </p:txBody>
      </p:sp>
      <p:sp>
        <p:nvSpPr>
          <p:cNvPr id="5" name="Footer Placeholder 4"/>
          <p:cNvSpPr>
            <a:spLocks noGrp="1"/>
          </p:cNvSpPr>
          <p:nvPr>
            <p:ph type="ftr" sz="quarter" idx="11"/>
          </p:nvPr>
        </p:nvSpPr>
        <p:spPr/>
        <p:txBody>
          <a:bodyPr/>
          <a:lstStyle/>
          <a:p>
            <a:r>
              <a:rPr lang="el-GR"/>
              <a:t>Η Βαρύτητα</a:t>
            </a:r>
            <a:endParaRPr lang="en-US"/>
          </a:p>
        </p:txBody>
      </p:sp>
      <p:sp>
        <p:nvSpPr>
          <p:cNvPr id="6" name="Slide Number Placeholder 5"/>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926223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3E2A72DF-1EAE-40CB-B15F-C742AE20DF5A}" type="datetime1">
              <a:rPr lang="en-US" smtClean="0"/>
              <a:t>4/23/2018</a:t>
            </a:fld>
            <a:endParaRPr lang="en-US"/>
          </a:p>
        </p:txBody>
      </p:sp>
      <p:sp>
        <p:nvSpPr>
          <p:cNvPr id="6" name="Footer Placeholder 5"/>
          <p:cNvSpPr>
            <a:spLocks noGrp="1"/>
          </p:cNvSpPr>
          <p:nvPr>
            <p:ph type="ftr" sz="quarter" idx="11"/>
          </p:nvPr>
        </p:nvSpPr>
        <p:spPr/>
        <p:txBody>
          <a:bodyPr/>
          <a:lstStyle/>
          <a:p>
            <a:r>
              <a:rPr lang="el-GR"/>
              <a:t>Η Βαρύτητα</a:t>
            </a:r>
            <a:endParaRPr lang="en-US"/>
          </a:p>
        </p:txBody>
      </p:sp>
      <p:sp>
        <p:nvSpPr>
          <p:cNvPr id="7" name="Slide Number Placeholder 6"/>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26314453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913795" y="2912232"/>
            <a:ext cx="5107208" cy="287896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6172200" y="2912232"/>
            <a:ext cx="5095357" cy="287896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60F5F770-2752-4A82-8849-E2EBC953B449}" type="datetime1">
              <a:rPr lang="en-US" smtClean="0"/>
              <a:t>4/23/2018</a:t>
            </a:fld>
            <a:endParaRPr lang="en-US"/>
          </a:p>
        </p:txBody>
      </p:sp>
      <p:sp>
        <p:nvSpPr>
          <p:cNvPr id="8" name="Footer Placeholder 7"/>
          <p:cNvSpPr>
            <a:spLocks noGrp="1"/>
          </p:cNvSpPr>
          <p:nvPr>
            <p:ph type="ftr" sz="quarter" idx="11"/>
          </p:nvPr>
        </p:nvSpPr>
        <p:spPr/>
        <p:txBody>
          <a:bodyPr/>
          <a:lstStyle/>
          <a:p>
            <a:r>
              <a:rPr lang="el-GR"/>
              <a:t>Η Βαρύτητα</a:t>
            </a:r>
            <a:endParaRPr lang="en-US"/>
          </a:p>
        </p:txBody>
      </p:sp>
      <p:sp>
        <p:nvSpPr>
          <p:cNvPr id="9" name="Slide Number Placeholder 8"/>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24925675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35A65138-8EBE-496B-BAF2-C30BCDE22F88}" type="datetime1">
              <a:rPr lang="en-US" smtClean="0"/>
              <a:t>4/23/2018</a:t>
            </a:fld>
            <a:endParaRPr lang="en-US"/>
          </a:p>
        </p:txBody>
      </p:sp>
      <p:sp>
        <p:nvSpPr>
          <p:cNvPr id="4" name="Footer Placeholder 3"/>
          <p:cNvSpPr>
            <a:spLocks noGrp="1"/>
          </p:cNvSpPr>
          <p:nvPr>
            <p:ph type="ftr" sz="quarter" idx="11"/>
          </p:nvPr>
        </p:nvSpPr>
        <p:spPr/>
        <p:txBody>
          <a:bodyPr/>
          <a:lstStyle/>
          <a:p>
            <a:r>
              <a:rPr lang="el-GR"/>
              <a:t>Η Βαρύτητα</a:t>
            </a:r>
            <a:endParaRPr lang="en-US"/>
          </a:p>
        </p:txBody>
      </p:sp>
      <p:sp>
        <p:nvSpPr>
          <p:cNvPr id="5" name="Slide Number Placeholder 4"/>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2339049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D475BE-03B2-4101-B30C-FF39D723A077}" type="datetime1">
              <a:rPr lang="en-US" smtClean="0"/>
              <a:t>4/23/2018</a:t>
            </a:fld>
            <a:endParaRPr lang="en-US"/>
          </a:p>
        </p:txBody>
      </p:sp>
      <p:sp>
        <p:nvSpPr>
          <p:cNvPr id="3" name="Footer Placeholder 2"/>
          <p:cNvSpPr>
            <a:spLocks noGrp="1"/>
          </p:cNvSpPr>
          <p:nvPr>
            <p:ph type="ftr" sz="quarter" idx="11"/>
          </p:nvPr>
        </p:nvSpPr>
        <p:spPr/>
        <p:txBody>
          <a:bodyPr/>
          <a:lstStyle/>
          <a:p>
            <a:r>
              <a:rPr lang="el-GR"/>
              <a:t>Η Βαρύτητα</a:t>
            </a:r>
            <a:endParaRPr lang="en-US"/>
          </a:p>
        </p:txBody>
      </p:sp>
      <p:sp>
        <p:nvSpPr>
          <p:cNvPr id="4" name="Slide Number Placeholder 3"/>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258358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6FC4F355-EC0A-452E-9BD3-587B44C8B70F}" type="datetime1">
              <a:rPr lang="en-US" smtClean="0"/>
              <a:t>4/23/2018</a:t>
            </a:fld>
            <a:endParaRPr lang="en-US"/>
          </a:p>
        </p:txBody>
      </p:sp>
      <p:sp>
        <p:nvSpPr>
          <p:cNvPr id="6" name="Footer Placeholder 5"/>
          <p:cNvSpPr>
            <a:spLocks noGrp="1"/>
          </p:cNvSpPr>
          <p:nvPr>
            <p:ph type="ftr" sz="quarter" idx="11"/>
          </p:nvPr>
        </p:nvSpPr>
        <p:spPr/>
        <p:txBody>
          <a:bodyPr/>
          <a:lstStyle/>
          <a:p>
            <a:r>
              <a:rPr lang="el-GR"/>
              <a:t>Η Βαρύτητα</a:t>
            </a:r>
            <a:endParaRPr lang="en-US"/>
          </a:p>
        </p:txBody>
      </p:sp>
      <p:sp>
        <p:nvSpPr>
          <p:cNvPr id="7" name="Slide Number Placeholder 6"/>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1369656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4338FFA1-CF98-43A4-88A1-6CC44C08CC2D}" type="datetime1">
              <a:rPr lang="en-US" smtClean="0"/>
              <a:t>4/23/2018</a:t>
            </a:fld>
            <a:endParaRPr lang="en-US"/>
          </a:p>
        </p:txBody>
      </p:sp>
      <p:sp>
        <p:nvSpPr>
          <p:cNvPr id="6" name="Footer Placeholder 5"/>
          <p:cNvSpPr>
            <a:spLocks noGrp="1"/>
          </p:cNvSpPr>
          <p:nvPr>
            <p:ph type="ftr" sz="quarter" idx="11"/>
          </p:nvPr>
        </p:nvSpPr>
        <p:spPr/>
        <p:txBody>
          <a:bodyPr/>
          <a:lstStyle/>
          <a:p>
            <a:r>
              <a:rPr lang="el-GR"/>
              <a:t>Η Βαρύτητα</a:t>
            </a:r>
            <a:endParaRPr lang="en-US"/>
          </a:p>
        </p:txBody>
      </p:sp>
      <p:sp>
        <p:nvSpPr>
          <p:cNvPr id="7" name="Slide Number Placeholder 6"/>
          <p:cNvSpPr>
            <a:spLocks noGrp="1"/>
          </p:cNvSpPr>
          <p:nvPr>
            <p:ph type="sldNum" sz="quarter" idx="12"/>
          </p:nvPr>
        </p:nvSpPr>
        <p:spPr/>
        <p:txBody>
          <a:bodyPr/>
          <a:lstStyle/>
          <a:p>
            <a:fld id="{517FC834-519A-4811-904D-A8E4B8F9B480}" type="slidenum">
              <a:rPr lang="en-US" smtClean="0"/>
              <a:t>‹#›</a:t>
            </a:fld>
            <a:endParaRPr lang="en-US"/>
          </a:p>
        </p:txBody>
      </p:sp>
    </p:spTree>
    <p:extLst>
      <p:ext uri="{BB962C8B-B14F-4D97-AF65-F5344CB8AC3E}">
        <p14:creationId xmlns:p14="http://schemas.microsoft.com/office/powerpoint/2010/main" val="2530406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4" y="7993"/>
            <a:ext cx="11278207" cy="1158655"/>
          </a:xfrm>
          <a:prstGeom prst="rect">
            <a:avLst/>
          </a:prstGeom>
          <a:blipFill dpi="0" rotWithShape="1">
            <a:blip r:embed="rId19">
              <a:extLst>
                <a:ext uri="{28A0092B-C50C-407E-A947-70E740481C1C}">
                  <a14:useLocalDpi xmlns:a14="http://schemas.microsoft.com/office/drawing/2010/main" val="0"/>
                </a:ext>
              </a:extLst>
            </a:blip>
            <a:srcRect/>
            <a:stretch>
              <a:fillRect/>
            </a:stretch>
          </a:blipFill>
          <a:effectLst>
            <a:outerShdw blurRad="838200" dist="508000" dir="4680000" sx="110000" sy="110000" algn="ctr" rotWithShape="0">
              <a:srgbClr val="000000">
                <a:alpha val="57000"/>
              </a:srgbClr>
            </a:outerShdw>
          </a:effectLst>
        </p:spPr>
        <p:txBody>
          <a:bodyPr vert="horz" lIns="91440" tIns="45720" rIns="91440" bIns="45720" rtlCol="0" anchor="ctr">
            <a:normAutofit/>
          </a:bodyPr>
          <a:lstStyle/>
          <a:p>
            <a:r>
              <a:rPr lang="en-US" dirty="0"/>
              <a:t>         </a:t>
            </a:r>
            <a:r>
              <a:rPr lang="el-GR" dirty="0"/>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13186" y="1486463"/>
            <a:ext cx="10951285" cy="4042967"/>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endParaRPr lang="en-US" dirty="0"/>
          </a:p>
        </p:txBody>
      </p:sp>
      <p:sp>
        <p:nvSpPr>
          <p:cNvPr id="4" name="Date Placeholder 3"/>
          <p:cNvSpPr>
            <a:spLocks noGrp="1"/>
          </p:cNvSpPr>
          <p:nvPr>
            <p:ph type="dt" sz="half" idx="2"/>
          </p:nvPr>
        </p:nvSpPr>
        <p:spPr>
          <a:xfrm>
            <a:off x="8382929" y="6277413"/>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3A40CF8-B1F5-4DA3-A78E-5FB89C041E3D}" type="datetime1">
              <a:rPr lang="en-US" smtClean="0"/>
              <a:t>4/23/2018</a:t>
            </a:fld>
            <a:endParaRPr lang="en-US" dirty="0"/>
          </a:p>
        </p:txBody>
      </p:sp>
      <p:sp>
        <p:nvSpPr>
          <p:cNvPr id="5" name="Footer Placeholder 4"/>
          <p:cNvSpPr>
            <a:spLocks noGrp="1"/>
          </p:cNvSpPr>
          <p:nvPr>
            <p:ph type="ftr" sz="quarter" idx="3"/>
          </p:nvPr>
        </p:nvSpPr>
        <p:spPr>
          <a:xfrm>
            <a:off x="1099517" y="6373914"/>
            <a:ext cx="1752633" cy="365125"/>
          </a:xfrm>
          <a:prstGeom prst="rect">
            <a:avLst/>
          </a:prstGeom>
        </p:spPr>
        <p:txBody>
          <a:bodyPr vert="horz" lIns="91440" tIns="45720" rIns="91440" bIns="45720" rtlCol="0" anchor="ctr"/>
          <a:lstStyle>
            <a:lvl1pPr algn="l">
              <a:defRPr sz="1800">
                <a:solidFill>
                  <a:schemeClr val="tx1">
                    <a:tint val="75000"/>
                  </a:schemeClr>
                </a:solidFill>
              </a:defRPr>
            </a:lvl1pPr>
          </a:lstStyle>
          <a:p>
            <a:r>
              <a:rPr lang="el-GR" sz="2000" dirty="0"/>
              <a:t>Η</a:t>
            </a:r>
            <a:r>
              <a:rPr lang="el-GR" dirty="0"/>
              <a:t> </a:t>
            </a:r>
            <a:r>
              <a:rPr lang="el-GR" sz="2000" dirty="0"/>
              <a:t>Βαρύτητα</a:t>
            </a:r>
            <a:endParaRPr lang="en-US" sz="2000" dirty="0"/>
          </a:p>
        </p:txBody>
      </p:sp>
      <p:sp>
        <p:nvSpPr>
          <p:cNvPr id="6" name="Slide Number Placeholder 5"/>
          <p:cNvSpPr>
            <a:spLocks noGrp="1"/>
          </p:cNvSpPr>
          <p:nvPr>
            <p:ph type="sldNum" sz="quarter" idx="4"/>
          </p:nvPr>
        </p:nvSpPr>
        <p:spPr>
          <a:xfrm>
            <a:off x="11267556" y="6277413"/>
            <a:ext cx="753545" cy="365125"/>
          </a:xfrm>
          <a:prstGeom prst="rect">
            <a:avLst/>
          </a:prstGeom>
        </p:spPr>
        <p:txBody>
          <a:bodyPr vert="horz" lIns="91440" tIns="45720" rIns="91440" bIns="45720" rtlCol="0" anchor="ctr"/>
          <a:lstStyle>
            <a:lvl1pPr algn="r">
              <a:defRPr sz="1800">
                <a:solidFill>
                  <a:schemeClr val="tx1">
                    <a:tint val="75000"/>
                  </a:schemeClr>
                </a:solidFill>
              </a:defRPr>
            </a:lvl1pPr>
          </a:lstStyle>
          <a:p>
            <a:fld id="{517FC834-519A-4811-904D-A8E4B8F9B480}" type="slidenum">
              <a:rPr lang="en-US" smtClean="0"/>
              <a:pPr/>
              <a:t>‹#›</a:t>
            </a:fld>
            <a:endParaRPr lang="en-US" dirty="0"/>
          </a:p>
        </p:txBody>
      </p:sp>
      <p:pic>
        <p:nvPicPr>
          <p:cNvPr id="10" name="Εικόνα 9">
            <a:extLst>
              <a:ext uri="{FF2B5EF4-FFF2-40B4-BE49-F238E27FC236}">
                <a16:creationId xmlns:a16="http://schemas.microsoft.com/office/drawing/2014/main" id="{C3FCDFEC-EB82-4019-98D7-8F681AAD1DC6}"/>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4321" y="5634475"/>
            <a:ext cx="971550" cy="1190625"/>
          </a:xfrm>
          <a:prstGeom prst="rect">
            <a:avLst/>
          </a:prstGeom>
        </p:spPr>
      </p:pic>
      <p:pic>
        <p:nvPicPr>
          <p:cNvPr id="13" name="Εικόνα 12">
            <a:extLst>
              <a:ext uri="{FF2B5EF4-FFF2-40B4-BE49-F238E27FC236}">
                <a16:creationId xmlns:a16="http://schemas.microsoft.com/office/drawing/2014/main" id="{284E9689-5A93-431F-88BE-85BB199A87EE}"/>
              </a:ext>
            </a:extLst>
          </p:cNvPr>
          <p:cNvPicPr>
            <a:picLocks noChangeAspect="1"/>
          </p:cNvPicPr>
          <p:nvPr userDrawn="1"/>
        </p:nvPicPr>
        <p:blipFill>
          <a:blip r:embed="rId21"/>
          <a:stretch>
            <a:fillRect/>
          </a:stretch>
        </p:blipFill>
        <p:spPr>
          <a:xfrm>
            <a:off x="0" y="0"/>
            <a:ext cx="847417" cy="847417"/>
          </a:xfrm>
          <a:prstGeom prst="rect">
            <a:avLst/>
          </a:prstGeom>
        </p:spPr>
      </p:pic>
      <p:sp>
        <p:nvSpPr>
          <p:cNvPr id="7" name="TextBox 6">
            <a:extLst>
              <a:ext uri="{FF2B5EF4-FFF2-40B4-BE49-F238E27FC236}">
                <a16:creationId xmlns:a16="http://schemas.microsoft.com/office/drawing/2014/main" id="{8FF144CB-8324-4FB5-B272-351B1644B170}"/>
              </a:ext>
            </a:extLst>
          </p:cNvPr>
          <p:cNvSpPr txBox="1"/>
          <p:nvPr userDrawn="1"/>
        </p:nvSpPr>
        <p:spPr>
          <a:xfrm>
            <a:off x="769342" y="108564"/>
            <a:ext cx="1540842" cy="738664"/>
          </a:xfrm>
          <a:prstGeom prst="rect">
            <a:avLst/>
          </a:prstGeom>
          <a:noFill/>
        </p:spPr>
        <p:txBody>
          <a:bodyPr wrap="square" rtlCol="0">
            <a:spAutoFit/>
          </a:bodyPr>
          <a:lstStyle/>
          <a:p>
            <a:r>
              <a:rPr lang="el-GR" sz="1050" i="1" dirty="0"/>
              <a:t>Παιδαγωγικό </a:t>
            </a:r>
          </a:p>
          <a:p>
            <a:r>
              <a:rPr lang="el-GR" sz="1050" i="1" dirty="0"/>
              <a:t>Τμήμα </a:t>
            </a:r>
          </a:p>
          <a:p>
            <a:r>
              <a:rPr lang="el-GR" sz="1050" i="1" dirty="0"/>
              <a:t>Δημοτικής </a:t>
            </a:r>
          </a:p>
          <a:p>
            <a:r>
              <a:rPr lang="el-GR" sz="1050" i="1" dirty="0"/>
              <a:t>Εκπαίδευσης</a:t>
            </a:r>
            <a:endParaRPr lang="en-US" sz="1050" i="1" dirty="0"/>
          </a:p>
        </p:txBody>
      </p:sp>
    </p:spTree>
    <p:extLst>
      <p:ext uri="{BB962C8B-B14F-4D97-AF65-F5344CB8AC3E}">
        <p14:creationId xmlns:p14="http://schemas.microsoft.com/office/powerpoint/2010/main" val="339204374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hf hd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l.wikipedia.org/wiki/%CE%9C%CE%AC%CE%B6%CE%B1" TargetMode="External"/><Relationship Id="rId2" Type="http://schemas.openxmlformats.org/officeDocument/2006/relationships/hyperlink" Target="https://el.wikipedia.org/wiki/%CE%A6%CF%85%CF%83%CE%B9%CE%BA%CE%A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l.wikipedia.org/wiki/%CE%89%CE%BB%CE%B9%CE%BF" TargetMode="External"/><Relationship Id="rId2" Type="http://schemas.openxmlformats.org/officeDocument/2006/relationships/hyperlink" Target="https://el.wikipedia.org/wiki/%CE%93%CE%B7"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el.wikipedia.org/wiki/%CE%86%CF%83%CF%86%CE%B1%CE%BB%CF%84%CE%BF%CF%82"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7ABC515F-7F2C-4789-B38B-7CB4735EFA3D}"/>
              </a:ext>
            </a:extLst>
          </p:cNvPr>
          <p:cNvSpPr>
            <a:spLocks noGrp="1"/>
          </p:cNvSpPr>
          <p:nvPr>
            <p:ph idx="1"/>
          </p:nvPr>
        </p:nvSpPr>
        <p:spPr/>
        <p:txBody>
          <a:bodyPr/>
          <a:lstStyle/>
          <a:p>
            <a:pPr marL="0" indent="0" algn="ctr">
              <a:buNone/>
            </a:pPr>
            <a:r>
              <a:rPr lang="el-GR" dirty="0"/>
              <a:t> </a:t>
            </a:r>
            <a:r>
              <a:rPr lang="el-GR" sz="4000" dirty="0"/>
              <a:t>Παπαδημητρίου Δημήτριος</a:t>
            </a:r>
          </a:p>
          <a:p>
            <a:pPr marL="0" indent="0" algn="ctr">
              <a:buNone/>
            </a:pPr>
            <a:r>
              <a:rPr lang="el-GR" sz="4000" dirty="0"/>
              <a:t>ΑΕΜ </a:t>
            </a:r>
            <a:r>
              <a:rPr lang="en-US" sz="4000" dirty="0"/>
              <a:t>: 4278</a:t>
            </a:r>
          </a:p>
          <a:p>
            <a:pPr marL="0" indent="0" algn="ctr">
              <a:buNone/>
            </a:pPr>
            <a:r>
              <a:rPr lang="el-GR" sz="4000" dirty="0"/>
              <a:t>Δ’ εξάμηνο</a:t>
            </a:r>
            <a:endParaRPr lang="en-US" sz="4000" dirty="0"/>
          </a:p>
        </p:txBody>
      </p:sp>
      <p:sp>
        <p:nvSpPr>
          <p:cNvPr id="4" name="Θέση υποσέλιδου 3">
            <a:extLst>
              <a:ext uri="{FF2B5EF4-FFF2-40B4-BE49-F238E27FC236}">
                <a16:creationId xmlns:a16="http://schemas.microsoft.com/office/drawing/2014/main" id="{1348EF09-9AE5-481E-AA99-2D77B0674650}"/>
              </a:ext>
            </a:extLst>
          </p:cNvPr>
          <p:cNvSpPr>
            <a:spLocks noGrp="1"/>
          </p:cNvSpPr>
          <p:nvPr>
            <p:ph type="ftr" sz="quarter" idx="11"/>
          </p:nvPr>
        </p:nvSpPr>
        <p:spPr/>
        <p:txBody>
          <a:bodyPr/>
          <a:lstStyle/>
          <a:p>
            <a:r>
              <a:rPr lang="el-GR"/>
              <a:t>Η </a:t>
            </a:r>
            <a:r>
              <a:rPr lang="el-GR" sz="2000"/>
              <a:t>Βαρύτητα</a:t>
            </a:r>
            <a:endParaRPr lang="en-US" sz="2000" dirty="0"/>
          </a:p>
        </p:txBody>
      </p:sp>
      <p:sp>
        <p:nvSpPr>
          <p:cNvPr id="5" name="Θέση αριθμού διαφάνειας 4">
            <a:extLst>
              <a:ext uri="{FF2B5EF4-FFF2-40B4-BE49-F238E27FC236}">
                <a16:creationId xmlns:a16="http://schemas.microsoft.com/office/drawing/2014/main" id="{B5A16262-9F46-4B6A-92F9-D977B360E072}"/>
              </a:ext>
            </a:extLst>
          </p:cNvPr>
          <p:cNvSpPr>
            <a:spLocks noGrp="1"/>
          </p:cNvSpPr>
          <p:nvPr>
            <p:ph type="sldNum" sz="quarter" idx="12"/>
          </p:nvPr>
        </p:nvSpPr>
        <p:spPr/>
        <p:txBody>
          <a:bodyPr/>
          <a:lstStyle/>
          <a:p>
            <a:fld id="{517FC834-519A-4811-904D-A8E4B8F9B480}" type="slidenum">
              <a:rPr lang="en-US" smtClean="0"/>
              <a:t>1</a:t>
            </a:fld>
            <a:endParaRPr lang="en-US" dirty="0"/>
          </a:p>
        </p:txBody>
      </p:sp>
    </p:spTree>
    <p:extLst>
      <p:ext uri="{BB962C8B-B14F-4D97-AF65-F5344CB8AC3E}">
        <p14:creationId xmlns:p14="http://schemas.microsoft.com/office/powerpoint/2010/main" val="40823688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6D4DC62-7729-46E8-AAFF-ECB0E53DE8E3}"/>
              </a:ext>
            </a:extLst>
          </p:cNvPr>
          <p:cNvSpPr>
            <a:spLocks noGrp="1"/>
          </p:cNvSpPr>
          <p:nvPr>
            <p:ph type="title"/>
          </p:nvPr>
        </p:nvSpPr>
        <p:spPr/>
        <p:txBody>
          <a:bodyPr/>
          <a:lstStyle/>
          <a:p>
            <a:r>
              <a:rPr lang="el-GR" dirty="0">
                <a:effectLst/>
              </a:rPr>
              <a:t>Η βαρύτητα</a:t>
            </a:r>
            <a:endParaRPr lang="en-US" dirty="0"/>
          </a:p>
        </p:txBody>
      </p:sp>
      <p:sp>
        <p:nvSpPr>
          <p:cNvPr id="3" name="Θέση περιεχομένου 2">
            <a:extLst>
              <a:ext uri="{FF2B5EF4-FFF2-40B4-BE49-F238E27FC236}">
                <a16:creationId xmlns:a16="http://schemas.microsoft.com/office/drawing/2014/main" id="{CF25443A-3E79-46A0-9698-C9A4C59036DE}"/>
              </a:ext>
            </a:extLst>
          </p:cNvPr>
          <p:cNvSpPr>
            <a:spLocks noGrp="1"/>
          </p:cNvSpPr>
          <p:nvPr>
            <p:ph idx="1"/>
          </p:nvPr>
        </p:nvSpPr>
        <p:spPr/>
        <p:txBody>
          <a:bodyPr>
            <a:normAutofit/>
          </a:bodyPr>
          <a:lstStyle/>
          <a:p>
            <a:pPr marL="0" indent="0" algn="ctr">
              <a:buNone/>
            </a:pPr>
            <a:r>
              <a:rPr lang="el-GR" sz="2400" dirty="0">
                <a:effectLst/>
              </a:rPr>
              <a:t>Στη </a:t>
            </a:r>
            <a:r>
              <a:rPr lang="el-GR" sz="2400" dirty="0">
                <a:effectLst/>
                <a:hlinkClick r:id="rId2" tooltip="Φυσική"/>
              </a:rPr>
              <a:t>φυσική</a:t>
            </a:r>
            <a:r>
              <a:rPr lang="el-GR" sz="2400" dirty="0">
                <a:effectLst/>
              </a:rPr>
              <a:t>, </a:t>
            </a:r>
            <a:r>
              <a:rPr lang="el-GR" sz="2400" b="1" dirty="0">
                <a:effectLst/>
              </a:rPr>
              <a:t>βαρύτητα</a:t>
            </a:r>
            <a:r>
              <a:rPr lang="el-GR" sz="2400" dirty="0">
                <a:effectLst/>
              </a:rPr>
              <a:t> ονομάζεται η ιδιότητα των υλικών σωμάτων να έλκουν και να έλκονται αμοιβαία με άλλα υλικά σώματα. Τα </a:t>
            </a:r>
            <a:r>
              <a:rPr lang="el-GR" sz="2400" dirty="0" err="1">
                <a:effectLst/>
              </a:rPr>
              <a:t>ελκόμενα</a:t>
            </a:r>
            <a:r>
              <a:rPr lang="el-GR" sz="2400" dirty="0">
                <a:effectLst/>
              </a:rPr>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sz="2400" i="1" dirty="0">
                <a:effectLst/>
                <a:hlinkClick r:id="rId3" tooltip="Μάζα"/>
              </a:rPr>
              <a:t>μάζα</a:t>
            </a:r>
            <a:r>
              <a:rPr lang="el-GR" sz="2400" i="1" dirty="0">
                <a:effectLst/>
              </a:rPr>
              <a:t> του σώματος</a:t>
            </a:r>
            <a:r>
              <a:rPr lang="el-GR" sz="2400" dirty="0">
                <a:effectLst/>
              </a:rPr>
              <a:t>. Η δύναμη έλξης, που ονομάζεται </a:t>
            </a:r>
            <a:r>
              <a:rPr lang="el-GR" sz="2400" b="1" dirty="0">
                <a:effectLst/>
              </a:rPr>
              <a:t>βάρος</a:t>
            </a:r>
            <a:r>
              <a:rPr lang="el-GR" sz="2400" dirty="0">
                <a:effectLst/>
              </a:rPr>
              <a:t>, είναι μεγαλύτερη όταν τα σώματα είναι πλησιέστερα ή όταν έχουν μεγαλύτερη μάζα</a:t>
            </a:r>
            <a:endParaRPr lang="en-US" sz="2400" dirty="0"/>
          </a:p>
        </p:txBody>
      </p:sp>
      <p:sp>
        <p:nvSpPr>
          <p:cNvPr id="4" name="Θέση υποσέλιδου 3">
            <a:extLst>
              <a:ext uri="{FF2B5EF4-FFF2-40B4-BE49-F238E27FC236}">
                <a16:creationId xmlns:a16="http://schemas.microsoft.com/office/drawing/2014/main" id="{5ED32D3A-2FA7-4082-8332-DE65D764976A}"/>
              </a:ext>
            </a:extLst>
          </p:cNvPr>
          <p:cNvSpPr>
            <a:spLocks noGrp="1"/>
          </p:cNvSpPr>
          <p:nvPr>
            <p:ph type="ftr" sz="quarter" idx="11"/>
          </p:nvPr>
        </p:nvSpPr>
        <p:spPr/>
        <p:txBody>
          <a:bodyPr/>
          <a:lstStyle/>
          <a:p>
            <a:r>
              <a:rPr lang="el-GR"/>
              <a:t>Η </a:t>
            </a:r>
            <a:r>
              <a:rPr lang="el-GR" sz="2000"/>
              <a:t>Βαρύτητα</a:t>
            </a:r>
            <a:endParaRPr lang="en-US" sz="2000" dirty="0"/>
          </a:p>
        </p:txBody>
      </p:sp>
      <p:sp>
        <p:nvSpPr>
          <p:cNvPr id="5" name="Θέση αριθμού διαφάνειας 4">
            <a:extLst>
              <a:ext uri="{FF2B5EF4-FFF2-40B4-BE49-F238E27FC236}">
                <a16:creationId xmlns:a16="http://schemas.microsoft.com/office/drawing/2014/main" id="{15B099C8-33AF-4274-A529-E875AE783105}"/>
              </a:ext>
            </a:extLst>
          </p:cNvPr>
          <p:cNvSpPr>
            <a:spLocks noGrp="1"/>
          </p:cNvSpPr>
          <p:nvPr>
            <p:ph type="sldNum" sz="quarter" idx="12"/>
          </p:nvPr>
        </p:nvSpPr>
        <p:spPr/>
        <p:txBody>
          <a:bodyPr/>
          <a:lstStyle/>
          <a:p>
            <a:fld id="{517FC834-519A-4811-904D-A8E4B8F9B480}" type="slidenum">
              <a:rPr lang="en-US" smtClean="0"/>
              <a:t>2</a:t>
            </a:fld>
            <a:endParaRPr lang="en-US" dirty="0"/>
          </a:p>
        </p:txBody>
      </p:sp>
    </p:spTree>
    <p:extLst>
      <p:ext uri="{BB962C8B-B14F-4D97-AF65-F5344CB8AC3E}">
        <p14:creationId xmlns:p14="http://schemas.microsoft.com/office/powerpoint/2010/main" val="29015565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B0FA760-DD4C-4B24-8574-426928CCC3A5}"/>
              </a:ext>
            </a:extLst>
          </p:cNvPr>
          <p:cNvSpPr>
            <a:spLocks noGrp="1"/>
          </p:cNvSpPr>
          <p:nvPr>
            <p:ph type="title"/>
          </p:nvPr>
        </p:nvSpPr>
        <p:spPr/>
        <p:txBody>
          <a:bodyPr/>
          <a:lstStyle/>
          <a:p>
            <a:r>
              <a:rPr lang="el-GR" dirty="0">
                <a:effectLst/>
              </a:rPr>
              <a:t>Ποιος ανακάλυψε τη βαρύτητα</a:t>
            </a:r>
            <a:endParaRPr lang="en-US" dirty="0"/>
          </a:p>
        </p:txBody>
      </p:sp>
      <p:sp>
        <p:nvSpPr>
          <p:cNvPr id="3" name="Θέση περιεχομένου 2">
            <a:extLst>
              <a:ext uri="{FF2B5EF4-FFF2-40B4-BE49-F238E27FC236}">
                <a16:creationId xmlns:a16="http://schemas.microsoft.com/office/drawing/2014/main" id="{6649E0B8-D1AA-4BD8-9C04-0FDFDBD987D4}"/>
              </a:ext>
            </a:extLst>
          </p:cNvPr>
          <p:cNvSpPr>
            <a:spLocks noGrp="1"/>
          </p:cNvSpPr>
          <p:nvPr>
            <p:ph idx="1"/>
          </p:nvPr>
        </p:nvSpPr>
        <p:spPr/>
        <p:txBody>
          <a:bodyPr/>
          <a:lstStyle/>
          <a:p>
            <a:r>
              <a:rPr lang="el-GR" dirty="0">
                <a:effectLst/>
              </a:rPr>
              <a:t>Το 1666, λέει ο θρύλος, ένας  23-χρονος καθόταν στον κήπο του σπιτιού του στο </a:t>
            </a:r>
            <a:r>
              <a:rPr lang="el-GR" dirty="0" err="1">
                <a:effectLst/>
              </a:rPr>
              <a:t>Woolsthorpe</a:t>
            </a:r>
            <a:r>
              <a:rPr lang="el-GR" dirty="0">
                <a:effectLst/>
              </a:rPr>
              <a:t> της Αγγλίας και ατενίζοντας πάνω στο φεγγάρι, είδε ένα μήλο να πέφτει από ένα δέντρο στο έδαφος. Θα μπορούσε να υπάρχει μια παγκόσμια δύναμη που θα μπορούσε να εξηγήσει την κίνηση και του μήλου και του φεγγαριού; αναρωτήθηκε.</a:t>
            </a:r>
          </a:p>
          <a:p>
            <a:r>
              <a:rPr lang="el-GR" dirty="0">
                <a:effectLst/>
              </a:rPr>
              <a:t>Ο νεαρός, βέβαια, ήταν ο Ισαάκ Νεύτωνα, και η καθολική δύναμη για την οποία αναρωτήθηκε ήταν η βαρύτητα. Δύο χιλιάδες χρόνια πριν γεννηθεί ο Νεύτωνας, οι  Έλληνες φιλόσοφοι πίστευαν ότι τα «γήινα» αντικείμενα έλκονται προς την φυσική θέση τους, τη Γη. Η ιδέα του Νεύτωνα για τη βαρύτητα έφθασε πέρα από τον πλανήτη μας, ενοποιώντας τους νόμους που διέπουν τη Γη και τον ουρανό για πρώτη φορά.</a:t>
            </a:r>
          </a:p>
          <a:p>
            <a:pPr marL="0" indent="0">
              <a:buNone/>
            </a:pPr>
            <a:endParaRPr lang="en-US" dirty="0"/>
          </a:p>
        </p:txBody>
      </p:sp>
      <p:sp>
        <p:nvSpPr>
          <p:cNvPr id="4" name="Θέση υποσέλιδου 3">
            <a:extLst>
              <a:ext uri="{FF2B5EF4-FFF2-40B4-BE49-F238E27FC236}">
                <a16:creationId xmlns:a16="http://schemas.microsoft.com/office/drawing/2014/main" id="{2D3427E9-A8B6-4FA8-9987-5766E9E05FC8}"/>
              </a:ext>
            </a:extLst>
          </p:cNvPr>
          <p:cNvSpPr>
            <a:spLocks noGrp="1"/>
          </p:cNvSpPr>
          <p:nvPr>
            <p:ph type="ftr" sz="quarter" idx="11"/>
          </p:nvPr>
        </p:nvSpPr>
        <p:spPr/>
        <p:txBody>
          <a:bodyPr/>
          <a:lstStyle/>
          <a:p>
            <a:r>
              <a:rPr lang="el-GR"/>
              <a:t>Η </a:t>
            </a:r>
            <a:r>
              <a:rPr lang="el-GR" sz="2000"/>
              <a:t>Βαρύτητα</a:t>
            </a:r>
            <a:endParaRPr lang="en-US" sz="2000" dirty="0"/>
          </a:p>
        </p:txBody>
      </p:sp>
      <p:sp>
        <p:nvSpPr>
          <p:cNvPr id="5" name="Θέση αριθμού διαφάνειας 4">
            <a:extLst>
              <a:ext uri="{FF2B5EF4-FFF2-40B4-BE49-F238E27FC236}">
                <a16:creationId xmlns:a16="http://schemas.microsoft.com/office/drawing/2014/main" id="{B98C4A02-FAED-4244-BAB5-C83E36C657B5}"/>
              </a:ext>
            </a:extLst>
          </p:cNvPr>
          <p:cNvSpPr>
            <a:spLocks noGrp="1"/>
          </p:cNvSpPr>
          <p:nvPr>
            <p:ph type="sldNum" sz="quarter" idx="12"/>
          </p:nvPr>
        </p:nvSpPr>
        <p:spPr/>
        <p:txBody>
          <a:bodyPr/>
          <a:lstStyle/>
          <a:p>
            <a:fld id="{517FC834-519A-4811-904D-A8E4B8F9B480}" type="slidenum">
              <a:rPr lang="en-US" smtClean="0"/>
              <a:t>3</a:t>
            </a:fld>
            <a:endParaRPr lang="en-US" dirty="0"/>
          </a:p>
        </p:txBody>
      </p:sp>
    </p:spTree>
    <p:extLst>
      <p:ext uri="{BB962C8B-B14F-4D97-AF65-F5344CB8AC3E}">
        <p14:creationId xmlns:p14="http://schemas.microsoft.com/office/powerpoint/2010/main" val="3600011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7851FB4-FD14-4030-A6F6-82EA2E67A813}"/>
              </a:ext>
            </a:extLst>
          </p:cNvPr>
          <p:cNvSpPr>
            <a:spLocks noGrp="1"/>
          </p:cNvSpPr>
          <p:nvPr>
            <p:ph type="title"/>
          </p:nvPr>
        </p:nvSpPr>
        <p:spPr/>
        <p:txBody>
          <a:bodyPr/>
          <a:lstStyle/>
          <a:p>
            <a:r>
              <a:rPr lang="el-GR" dirty="0">
                <a:effectLst/>
              </a:rPr>
              <a:t>Πως μας επηρεάζει η βαρύτητα;</a:t>
            </a:r>
            <a:endParaRPr lang="en-US" dirty="0"/>
          </a:p>
        </p:txBody>
      </p:sp>
      <p:sp>
        <p:nvSpPr>
          <p:cNvPr id="3" name="Θέση περιεχομένου 2">
            <a:extLst>
              <a:ext uri="{FF2B5EF4-FFF2-40B4-BE49-F238E27FC236}">
                <a16:creationId xmlns:a16="http://schemas.microsoft.com/office/drawing/2014/main" id="{C6A2858D-943F-4190-BC89-3BC94DCC3C48}"/>
              </a:ext>
            </a:extLst>
          </p:cNvPr>
          <p:cNvSpPr>
            <a:spLocks noGrp="1"/>
          </p:cNvSpPr>
          <p:nvPr>
            <p:ph idx="1"/>
          </p:nvPr>
        </p:nvSpPr>
        <p:spPr/>
        <p:txBody>
          <a:bodyPr>
            <a:normAutofit/>
          </a:bodyPr>
          <a:lstStyle/>
          <a:p>
            <a:pPr marL="0" indent="0" algn="ctr">
              <a:buNone/>
            </a:pPr>
            <a:r>
              <a:rPr lang="el-GR" sz="2400" dirty="0">
                <a:effectLst/>
              </a:rPr>
              <a:t>Η βαρύτητα στη </a:t>
            </a:r>
            <a:r>
              <a:rPr lang="el-GR" sz="2400" dirty="0">
                <a:effectLst/>
                <a:hlinkClick r:id="rId2" tooltip="Γη"/>
              </a:rPr>
              <a:t>γη</a:t>
            </a:r>
            <a:r>
              <a:rPr lang="el-GR" sz="2400" dirty="0">
                <a:effectLst/>
              </a:rPr>
              <a:t>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a:t>
            </a:r>
            <a:r>
              <a:rPr lang="el-GR" sz="2400" dirty="0">
                <a:effectLst/>
                <a:hlinkClick r:id="rId3" tooltip="Ήλιο"/>
              </a:rPr>
              <a:t>ήλιο</a:t>
            </a:r>
            <a:r>
              <a:rPr lang="el-GR" sz="2400" dirty="0">
                <a:effectLst/>
              </a:rPr>
              <a:t>, την τροχιά της σελήνης γύρω από τη </a:t>
            </a:r>
            <a:r>
              <a:rPr lang="el-GR" sz="2400" dirty="0">
                <a:effectLst/>
                <a:hlinkClick r:id="rId2" tooltip="Γη"/>
              </a:rPr>
              <a:t>γη</a:t>
            </a:r>
            <a:r>
              <a:rPr lang="el-GR" sz="2400" dirty="0">
                <a:effectLst/>
              </a:rPr>
              <a:t>, τον σχηματισμό παλιρροιών και άλλα φυσικά φαινόμενα που παρατηρούμε.</a:t>
            </a:r>
            <a:endParaRPr lang="en-US" sz="2400" dirty="0"/>
          </a:p>
        </p:txBody>
      </p:sp>
      <p:sp>
        <p:nvSpPr>
          <p:cNvPr id="4" name="Θέση υποσέλιδου 3">
            <a:extLst>
              <a:ext uri="{FF2B5EF4-FFF2-40B4-BE49-F238E27FC236}">
                <a16:creationId xmlns:a16="http://schemas.microsoft.com/office/drawing/2014/main" id="{55044BD3-1087-4B79-8A96-3C7B4F4FF467}"/>
              </a:ext>
            </a:extLst>
          </p:cNvPr>
          <p:cNvSpPr>
            <a:spLocks noGrp="1"/>
          </p:cNvSpPr>
          <p:nvPr>
            <p:ph type="ftr" sz="quarter" idx="11"/>
          </p:nvPr>
        </p:nvSpPr>
        <p:spPr/>
        <p:txBody>
          <a:bodyPr/>
          <a:lstStyle/>
          <a:p>
            <a:r>
              <a:rPr lang="el-GR"/>
              <a:t>Η </a:t>
            </a:r>
            <a:r>
              <a:rPr lang="el-GR" sz="2000"/>
              <a:t>Βαρύτητα</a:t>
            </a:r>
            <a:endParaRPr lang="en-US" sz="2000" dirty="0"/>
          </a:p>
        </p:txBody>
      </p:sp>
      <p:sp>
        <p:nvSpPr>
          <p:cNvPr id="5" name="Θέση αριθμού διαφάνειας 4">
            <a:extLst>
              <a:ext uri="{FF2B5EF4-FFF2-40B4-BE49-F238E27FC236}">
                <a16:creationId xmlns:a16="http://schemas.microsoft.com/office/drawing/2014/main" id="{E866D89C-2839-4189-AB72-6DA088FFBD83}"/>
              </a:ext>
            </a:extLst>
          </p:cNvPr>
          <p:cNvSpPr>
            <a:spLocks noGrp="1"/>
          </p:cNvSpPr>
          <p:nvPr>
            <p:ph type="sldNum" sz="quarter" idx="12"/>
          </p:nvPr>
        </p:nvSpPr>
        <p:spPr/>
        <p:txBody>
          <a:bodyPr/>
          <a:lstStyle/>
          <a:p>
            <a:fld id="{517FC834-519A-4811-904D-A8E4B8F9B480}" type="slidenum">
              <a:rPr lang="en-US" smtClean="0"/>
              <a:t>4</a:t>
            </a:fld>
            <a:endParaRPr lang="en-US" dirty="0"/>
          </a:p>
        </p:txBody>
      </p:sp>
    </p:spTree>
    <p:extLst>
      <p:ext uri="{BB962C8B-B14F-4D97-AF65-F5344CB8AC3E}">
        <p14:creationId xmlns:p14="http://schemas.microsoft.com/office/powerpoint/2010/main" val="3777681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D9D4B8D-4486-46AF-9184-7E1879683EA9}"/>
              </a:ext>
            </a:extLst>
          </p:cNvPr>
          <p:cNvSpPr>
            <a:spLocks noGrp="1"/>
          </p:cNvSpPr>
          <p:nvPr>
            <p:ph type="title"/>
          </p:nvPr>
        </p:nvSpPr>
        <p:spPr/>
        <p:txBody>
          <a:bodyPr/>
          <a:lstStyle/>
          <a:p>
            <a:r>
              <a:rPr lang="el-GR" dirty="0">
                <a:effectLst/>
              </a:rPr>
              <a:t>Η βαρύτητα στη σελήνη</a:t>
            </a:r>
            <a:endParaRPr lang="en-US" dirty="0"/>
          </a:p>
        </p:txBody>
      </p:sp>
      <p:sp>
        <p:nvSpPr>
          <p:cNvPr id="3" name="Θέση περιεχομένου 2">
            <a:extLst>
              <a:ext uri="{FF2B5EF4-FFF2-40B4-BE49-F238E27FC236}">
                <a16:creationId xmlns:a16="http://schemas.microsoft.com/office/drawing/2014/main" id="{3CD62146-2648-4278-8476-9BB022C4E8D9}"/>
              </a:ext>
            </a:extLst>
          </p:cNvPr>
          <p:cNvSpPr>
            <a:spLocks noGrp="1"/>
          </p:cNvSpPr>
          <p:nvPr>
            <p:ph idx="1"/>
          </p:nvPr>
        </p:nvSpPr>
        <p:spPr/>
        <p:txBody>
          <a:bodyPr>
            <a:normAutofit/>
          </a:bodyPr>
          <a:lstStyle/>
          <a:p>
            <a:pPr marL="0" indent="0">
              <a:buNone/>
            </a:pPr>
            <a:r>
              <a:rPr lang="el-GR" sz="2400" dirty="0">
                <a:effectLst/>
              </a:rPr>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sz="2400" dirty="0" err="1">
                <a:effectLst/>
              </a:rPr>
              <a:t>ανακλαστικότητα</a:t>
            </a:r>
            <a:r>
              <a:rPr lang="el-GR" sz="2400" dirty="0">
                <a:effectLst/>
              </a:rPr>
              <a:t> παρόμοια με αυτή της </a:t>
            </a:r>
            <a:r>
              <a:rPr lang="el-GR" sz="2400" dirty="0">
                <a:effectLst/>
                <a:hlinkClick r:id="rId2" tooltip="Άσφαλτος"/>
              </a:rPr>
              <a:t>ασφάλτου</a:t>
            </a:r>
            <a:r>
              <a:rPr lang="el-GR" sz="2400" dirty="0">
                <a:effectLst/>
              </a:rPr>
              <a:t>.</a:t>
            </a:r>
            <a:endParaRPr lang="en-US" sz="2400" dirty="0"/>
          </a:p>
        </p:txBody>
      </p:sp>
      <p:sp>
        <p:nvSpPr>
          <p:cNvPr id="4" name="Θέση υποσέλιδου 3">
            <a:extLst>
              <a:ext uri="{FF2B5EF4-FFF2-40B4-BE49-F238E27FC236}">
                <a16:creationId xmlns:a16="http://schemas.microsoft.com/office/drawing/2014/main" id="{AC346D1B-F4F0-4BB1-BD2F-30C596330A7D}"/>
              </a:ext>
            </a:extLst>
          </p:cNvPr>
          <p:cNvSpPr>
            <a:spLocks noGrp="1"/>
          </p:cNvSpPr>
          <p:nvPr>
            <p:ph type="ftr" sz="quarter" idx="11"/>
          </p:nvPr>
        </p:nvSpPr>
        <p:spPr/>
        <p:txBody>
          <a:bodyPr/>
          <a:lstStyle/>
          <a:p>
            <a:r>
              <a:rPr lang="el-GR"/>
              <a:t>Η </a:t>
            </a:r>
            <a:r>
              <a:rPr lang="el-GR" sz="2000"/>
              <a:t>Βαρύτητα</a:t>
            </a:r>
            <a:endParaRPr lang="en-US" sz="2000" dirty="0"/>
          </a:p>
        </p:txBody>
      </p:sp>
      <p:sp>
        <p:nvSpPr>
          <p:cNvPr id="5" name="Θέση αριθμού διαφάνειας 4">
            <a:extLst>
              <a:ext uri="{FF2B5EF4-FFF2-40B4-BE49-F238E27FC236}">
                <a16:creationId xmlns:a16="http://schemas.microsoft.com/office/drawing/2014/main" id="{FAC2D06D-5C35-4285-BB17-649D3060B131}"/>
              </a:ext>
            </a:extLst>
          </p:cNvPr>
          <p:cNvSpPr>
            <a:spLocks noGrp="1"/>
          </p:cNvSpPr>
          <p:nvPr>
            <p:ph type="sldNum" sz="quarter" idx="12"/>
          </p:nvPr>
        </p:nvSpPr>
        <p:spPr/>
        <p:txBody>
          <a:bodyPr/>
          <a:lstStyle/>
          <a:p>
            <a:fld id="{517FC834-519A-4811-904D-A8E4B8F9B480}" type="slidenum">
              <a:rPr lang="en-US" smtClean="0"/>
              <a:t>5</a:t>
            </a:fld>
            <a:endParaRPr lang="en-US" dirty="0"/>
          </a:p>
        </p:txBody>
      </p:sp>
    </p:spTree>
    <p:extLst>
      <p:ext uri="{BB962C8B-B14F-4D97-AF65-F5344CB8AC3E}">
        <p14:creationId xmlns:p14="http://schemas.microsoft.com/office/powerpoint/2010/main" val="42582752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B44C0AB-A9BF-4990-A990-BE2C425822EC}"/>
              </a:ext>
            </a:extLst>
          </p:cNvPr>
          <p:cNvSpPr>
            <a:spLocks noGrp="1"/>
          </p:cNvSpPr>
          <p:nvPr>
            <p:ph type="title"/>
          </p:nvPr>
        </p:nvSpPr>
        <p:spPr/>
        <p:txBody>
          <a:bodyPr/>
          <a:lstStyle/>
          <a:p>
            <a:endParaRPr lang="en-US"/>
          </a:p>
        </p:txBody>
      </p:sp>
      <p:sp>
        <p:nvSpPr>
          <p:cNvPr id="3" name="Θέση περιεχομένου 2">
            <a:extLst>
              <a:ext uri="{FF2B5EF4-FFF2-40B4-BE49-F238E27FC236}">
                <a16:creationId xmlns:a16="http://schemas.microsoft.com/office/drawing/2014/main" id="{D2C9B1CA-CA4C-4EE0-B95E-75C43BE8ADEF}"/>
              </a:ext>
            </a:extLst>
          </p:cNvPr>
          <p:cNvSpPr>
            <a:spLocks noGrp="1"/>
          </p:cNvSpPr>
          <p:nvPr>
            <p:ph idx="1"/>
          </p:nvPr>
        </p:nvSpPr>
        <p:spPr/>
        <p:txBody>
          <a:bodyPr>
            <a:normAutofit/>
          </a:bodyPr>
          <a:lstStyle/>
          <a:p>
            <a:pPr marL="0" indent="0">
              <a:buNone/>
            </a:pPr>
            <a:r>
              <a:rPr lang="el-GR" sz="3200" dirty="0"/>
              <a:t>Σας ευχαριστούμε που κάνατε τον κόπο και διαβάσατε αυτές τις διαφάνειες.</a:t>
            </a:r>
            <a:endParaRPr lang="en-US" sz="3200" dirty="0"/>
          </a:p>
        </p:txBody>
      </p:sp>
      <p:sp>
        <p:nvSpPr>
          <p:cNvPr id="4" name="Θέση υποσέλιδου 3">
            <a:extLst>
              <a:ext uri="{FF2B5EF4-FFF2-40B4-BE49-F238E27FC236}">
                <a16:creationId xmlns:a16="http://schemas.microsoft.com/office/drawing/2014/main" id="{E4D8F5B6-AE2E-408E-AD27-49B17ACA6F4E}"/>
              </a:ext>
            </a:extLst>
          </p:cNvPr>
          <p:cNvSpPr>
            <a:spLocks noGrp="1"/>
          </p:cNvSpPr>
          <p:nvPr>
            <p:ph type="ftr" sz="quarter" idx="11"/>
          </p:nvPr>
        </p:nvSpPr>
        <p:spPr/>
        <p:txBody>
          <a:bodyPr/>
          <a:lstStyle/>
          <a:p>
            <a:r>
              <a:rPr lang="el-GR"/>
              <a:t>Η </a:t>
            </a:r>
            <a:r>
              <a:rPr lang="el-GR" sz="2000"/>
              <a:t>Βαρύτητα</a:t>
            </a:r>
            <a:endParaRPr lang="en-US" sz="2000" dirty="0"/>
          </a:p>
        </p:txBody>
      </p:sp>
      <p:sp>
        <p:nvSpPr>
          <p:cNvPr id="5" name="Θέση αριθμού διαφάνειας 4">
            <a:extLst>
              <a:ext uri="{FF2B5EF4-FFF2-40B4-BE49-F238E27FC236}">
                <a16:creationId xmlns:a16="http://schemas.microsoft.com/office/drawing/2014/main" id="{3E4C03B5-6619-47DD-9429-37AB78B89065}"/>
              </a:ext>
            </a:extLst>
          </p:cNvPr>
          <p:cNvSpPr>
            <a:spLocks noGrp="1"/>
          </p:cNvSpPr>
          <p:nvPr>
            <p:ph type="sldNum" sz="quarter" idx="12"/>
          </p:nvPr>
        </p:nvSpPr>
        <p:spPr/>
        <p:txBody>
          <a:bodyPr/>
          <a:lstStyle/>
          <a:p>
            <a:fld id="{517FC834-519A-4811-904D-A8E4B8F9B480}" type="slidenum">
              <a:rPr lang="en-US" smtClean="0"/>
              <a:t>6</a:t>
            </a:fld>
            <a:endParaRPr lang="en-US" dirty="0"/>
          </a:p>
        </p:txBody>
      </p:sp>
      <p:pic>
        <p:nvPicPr>
          <p:cNvPr id="7" name="Εικόνα 6">
            <a:extLst>
              <a:ext uri="{FF2B5EF4-FFF2-40B4-BE49-F238E27FC236}">
                <a16:creationId xmlns:a16="http://schemas.microsoft.com/office/drawing/2014/main" id="{28FC8406-AF43-41A2-8E38-78D456442B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5173" y="2837627"/>
            <a:ext cx="6743700" cy="3048000"/>
          </a:xfrm>
          <a:prstGeom prst="rect">
            <a:avLst/>
          </a:prstGeom>
          <a:effectLst>
            <a:outerShdw blurRad="368300" dist="101600" dir="6000000" sx="109000" sy="109000" algn="ctr" rotWithShape="0">
              <a:srgbClr val="000000">
                <a:alpha val="75000"/>
              </a:srgbClr>
            </a:outerShdw>
          </a:effectLst>
        </p:spPr>
      </p:pic>
    </p:spTree>
    <p:extLst>
      <p:ext uri="{BB962C8B-B14F-4D97-AF65-F5344CB8AC3E}">
        <p14:creationId xmlns:p14="http://schemas.microsoft.com/office/powerpoint/2010/main" val="26202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Δασμασκό</Template>
  <TotalTime>58</TotalTime>
  <Words>173</Words>
  <Application>Microsoft Office PowerPoint</Application>
  <PresentationFormat>Ευρεία οθόνη</PresentationFormat>
  <Paragraphs>25</Paragraphs>
  <Slides>6</Slides>
  <Notes>0</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6</vt:i4>
      </vt:variant>
    </vt:vector>
  </HeadingPairs>
  <TitlesOfParts>
    <vt:vector size="11" baseType="lpstr">
      <vt:lpstr>Arial</vt:lpstr>
      <vt:lpstr>Bookman Old Style</vt:lpstr>
      <vt:lpstr>Calibri</vt:lpstr>
      <vt:lpstr>Rockwell</vt:lpstr>
      <vt:lpstr>Damask</vt:lpstr>
      <vt:lpstr>Παρουσίαση του PowerPoint</vt:lpstr>
      <vt:lpstr>Η βαρύτητα</vt:lpstr>
      <vt:lpstr>Ποιος ανακάλυψε τη βαρύτητα</vt:lpstr>
      <vt:lpstr>Πως μας επηρεάζει η βαρύτητα;</vt:lpstr>
      <vt:lpstr>Η βαρύτητα στη σελήνη</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Δημήτρης</dc:creator>
  <cp:lastModifiedBy>Δημήτρης</cp:lastModifiedBy>
  <cp:revision>7</cp:revision>
  <dcterms:created xsi:type="dcterms:W3CDTF">2018-04-22T20:52:17Z</dcterms:created>
  <dcterms:modified xsi:type="dcterms:W3CDTF">2018-04-23T17:51:40Z</dcterms:modified>
</cp:coreProperties>
</file>